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57" r:id="rId4"/>
    <p:sldId id="258"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330618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51262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6492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C91E08-53F6-4B30-8521-A8FFEF1ADBB8}"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74883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91E08-53F6-4B30-8521-A8FFEF1ADBB8}" type="datetimeFigureOut">
              <a:rPr lang="en-GB" smtClean="0"/>
              <a:t>31/10/2014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90428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C91E08-53F6-4B30-8521-A8FFEF1ADBB8}"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422536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C91E08-53F6-4B30-8521-A8FFEF1ADBB8}" type="datetimeFigureOut">
              <a:rPr lang="en-GB" smtClean="0"/>
              <a:t>31/10/2014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6260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C91E08-53F6-4B30-8521-A8FFEF1ADBB8}" type="datetimeFigureOut">
              <a:rPr lang="en-GB" smtClean="0"/>
              <a:t>31/10/2014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2069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91E08-53F6-4B30-8521-A8FFEF1ADBB8}" type="datetimeFigureOut">
              <a:rPr lang="en-GB" smtClean="0"/>
              <a:t>31/10/2014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60555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4850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91E08-53F6-4B30-8521-A8FFEF1ADBB8}" type="datetimeFigureOut">
              <a:rPr lang="en-GB" smtClean="0"/>
              <a:t>31/10/2014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97383A-60EC-4720-B4F7-3F8B7072D89A}" type="slidenum">
              <a:rPr lang="en-GB" smtClean="0"/>
              <a:t>‹#›</a:t>
            </a:fld>
            <a:endParaRPr lang="en-GB"/>
          </a:p>
        </p:txBody>
      </p:sp>
    </p:spTree>
    <p:extLst>
      <p:ext uri="{BB962C8B-B14F-4D97-AF65-F5344CB8AC3E}">
        <p14:creationId xmlns:p14="http://schemas.microsoft.com/office/powerpoint/2010/main" val="156547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91E08-53F6-4B30-8521-A8FFEF1ADBB8}" type="datetimeFigureOut">
              <a:rPr lang="en-GB" smtClean="0"/>
              <a:t>31/10/2014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7383A-60EC-4720-B4F7-3F8B7072D89A}" type="slidenum">
              <a:rPr lang="en-GB" smtClean="0"/>
              <a:t>‹#›</a:t>
            </a:fld>
            <a:endParaRPr lang="en-GB"/>
          </a:p>
        </p:txBody>
      </p:sp>
    </p:spTree>
    <p:extLst>
      <p:ext uri="{BB962C8B-B14F-4D97-AF65-F5344CB8AC3E}">
        <p14:creationId xmlns:p14="http://schemas.microsoft.com/office/powerpoint/2010/main" val="300150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Images of </a:t>
            </a:r>
            <a:r>
              <a:rPr lang="en-GB" dirty="0" err="1" smtClean="0"/>
              <a:t>Rothley</a:t>
            </a:r>
            <a:r>
              <a:rPr lang="en-GB" dirty="0" smtClean="0"/>
              <a:t> Court</a:t>
            </a:r>
            <a:endParaRPr lang="en-GB" dirty="0"/>
          </a:p>
        </p:txBody>
      </p:sp>
      <p:sp>
        <p:nvSpPr>
          <p:cNvPr id="3" name="Subtitle 2"/>
          <p:cNvSpPr>
            <a:spLocks noGrp="1"/>
          </p:cNvSpPr>
          <p:nvPr>
            <p:ph type="subTitle" idx="1"/>
          </p:nvPr>
        </p:nvSpPr>
        <p:spPr/>
        <p:txBody>
          <a:bodyPr>
            <a:normAutofit/>
          </a:bodyPr>
          <a:lstStyle/>
          <a:p>
            <a:r>
              <a:rPr lang="en-GB" sz="1800" dirty="0">
                <a:solidFill>
                  <a:schemeClr val="tx1"/>
                </a:solidFill>
              </a:rPr>
              <a:t>c</a:t>
            </a:r>
            <a:r>
              <a:rPr lang="en-GB" sz="1800" dirty="0" smtClean="0">
                <a:solidFill>
                  <a:schemeClr val="tx1"/>
                </a:solidFill>
              </a:rPr>
              <a:t>ompiled by </a:t>
            </a:r>
            <a:r>
              <a:rPr lang="en-GB" sz="1800" smtClean="0">
                <a:solidFill>
                  <a:schemeClr val="tx1"/>
                </a:solidFill>
              </a:rPr>
              <a:t>Terry </a:t>
            </a:r>
            <a:r>
              <a:rPr lang="en-GB" sz="1800" smtClean="0">
                <a:solidFill>
                  <a:schemeClr val="tx1"/>
                </a:solidFill>
              </a:rPr>
              <a:t>Sheppard</a:t>
            </a:r>
            <a:endParaRPr lang="en-GB" sz="1800" dirty="0">
              <a:solidFill>
                <a:schemeClr val="tx1"/>
              </a:solidFill>
            </a:endParaRPr>
          </a:p>
        </p:txBody>
      </p:sp>
    </p:spTree>
    <p:extLst>
      <p:ext uri="{BB962C8B-B14F-4D97-AF65-F5344CB8AC3E}">
        <p14:creationId xmlns:p14="http://schemas.microsoft.com/office/powerpoint/2010/main" val="121880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8067" y="4653136"/>
            <a:ext cx="8229600" cy="1070992"/>
          </a:xfrm>
        </p:spPr>
        <p:txBody>
          <a:bodyPr>
            <a:normAutofit fontScale="90000"/>
          </a:bodyPr>
          <a:lstStyle/>
          <a:p>
            <a:pPr algn="l"/>
            <a:r>
              <a:rPr lang="en-GB" sz="2000" dirty="0" smtClean="0">
                <a:latin typeface="Calibri" panose="020F0502020204030204" pitchFamily="34" charset="0"/>
                <a:cs typeface="Calibri" panose="020F0502020204030204" pitchFamily="34" charset="0"/>
              </a:rPr>
              <a:t>1250 temple</a:t>
            </a:r>
            <a:br>
              <a:rPr lang="en-GB" sz="2000" dirty="0" smtClean="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Artists’ impression </a:t>
            </a:r>
            <a:r>
              <a:rPr lang="en-US" sz="2000" dirty="0">
                <a:latin typeface="Calibri" panose="020F0502020204030204" pitchFamily="34" charset="0"/>
                <a:cs typeface="Calibri" panose="020F0502020204030204" pitchFamily="34" charset="0"/>
              </a:rPr>
              <a:t>of the likely combination of structures erected by the Templars after </a:t>
            </a:r>
            <a:r>
              <a:rPr lang="en-US" sz="2000" dirty="0" smtClean="0">
                <a:latin typeface="Calibri" panose="020F0502020204030204" pitchFamily="34" charset="0"/>
                <a:cs typeface="Calibri" panose="020F0502020204030204" pitchFamily="34" charset="0"/>
              </a:rPr>
              <a:t>1231, </a:t>
            </a:r>
            <a:r>
              <a:rPr lang="en-US" sz="2000" dirty="0">
                <a:latin typeface="Calibri" panose="020F0502020204030204" pitchFamily="34" charset="0"/>
                <a:cs typeface="Calibri" panose="020F0502020204030204" pitchFamily="34" charset="0"/>
              </a:rPr>
              <a:t>featuring a </a:t>
            </a:r>
            <a:r>
              <a:rPr lang="en-US" sz="2000" dirty="0" smtClean="0">
                <a:latin typeface="Calibri" panose="020F0502020204030204" pitchFamily="34" charset="0"/>
                <a:cs typeface="Calibri" panose="020F0502020204030204" pitchFamily="34" charset="0"/>
              </a:rPr>
              <a:t>tower </a:t>
            </a:r>
            <a:r>
              <a:rPr lang="en-US" sz="2000" dirty="0">
                <a:latin typeface="Calibri" panose="020F0502020204030204" pitchFamily="34" charset="0"/>
                <a:cs typeface="Calibri" panose="020F0502020204030204" pitchFamily="34" charset="0"/>
              </a:rPr>
              <a:t>between </a:t>
            </a:r>
            <a:r>
              <a:rPr lang="en-US" sz="2000" dirty="0" smtClean="0">
                <a:latin typeface="Calibri" panose="020F0502020204030204" pitchFamily="34" charset="0"/>
                <a:cs typeface="Calibri" panose="020F0502020204030204" pitchFamily="34" charset="0"/>
              </a:rPr>
              <a:t>hall and chapel.</a:t>
            </a:r>
            <a:r>
              <a:rPr lang="en-GB" sz="2000" dirty="0"/>
              <a:t/>
            </a:r>
            <a:br>
              <a:rPr lang="en-GB" sz="2000" dirty="0"/>
            </a:br>
            <a:endParaRPr lang="en-GB"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548680"/>
            <a:ext cx="5330327" cy="3456384"/>
          </a:xfrm>
          <a:prstGeom prst="rect">
            <a:avLst/>
          </a:prstGeom>
        </p:spPr>
      </p:pic>
    </p:spTree>
    <p:extLst>
      <p:ext uri="{BB962C8B-B14F-4D97-AF65-F5344CB8AC3E}">
        <p14:creationId xmlns:p14="http://schemas.microsoft.com/office/powerpoint/2010/main" val="86771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4221088"/>
            <a:ext cx="8229600" cy="1935088"/>
          </a:xfrm>
        </p:spPr>
        <p:txBody>
          <a:bodyPr>
            <a:noAutofit/>
          </a:bodyPr>
          <a:lstStyle/>
          <a:p>
            <a:pPr algn="l"/>
            <a:r>
              <a:rPr lang="en-US" sz="1800" dirty="0">
                <a:latin typeface="Calibri" panose="020F0502020204030204" pitchFamily="34" charset="0"/>
                <a:cs typeface="Calibri" panose="020F0502020204030204" pitchFamily="34" charset="0"/>
              </a:rPr>
              <a:t>Pre 1894 Macaulay </a:t>
            </a:r>
            <a:r>
              <a:rPr lang="en-US" sz="1800" dirty="0" smtClean="0">
                <a:latin typeface="Calibri" panose="020F0502020204030204" pitchFamily="34" charset="0"/>
                <a:cs typeface="Calibri" panose="020F0502020204030204" pitchFamily="34" charset="0"/>
              </a:rPr>
              <a:t>Study</a:t>
            </a:r>
            <a:br>
              <a:rPr lang="en-US" sz="1800" dirty="0" smtClean="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The </a:t>
            </a:r>
            <a:r>
              <a:rPr lang="en-US" sz="1800" dirty="0" smtClean="0">
                <a:latin typeface="Calibri" panose="020F0502020204030204" pitchFamily="34" charset="0"/>
                <a:cs typeface="Calibri" panose="020F0502020204030204" pitchFamily="34" charset="0"/>
              </a:rPr>
              <a:t>chapel </a:t>
            </a:r>
            <a:r>
              <a:rPr lang="en-US" sz="1800" dirty="0">
                <a:latin typeface="Calibri" panose="020F0502020204030204" pitchFamily="34" charset="0"/>
                <a:cs typeface="Calibri" panose="020F0502020204030204" pitchFamily="34" charset="0"/>
              </a:rPr>
              <a:t>end of the mansion as it was before the re-ordering by Frederick </a:t>
            </a:r>
            <a:r>
              <a:rPr lang="en-US" sz="1800" dirty="0" err="1">
                <a:latin typeface="Calibri" panose="020F0502020204030204" pitchFamily="34" charset="0"/>
                <a:cs typeface="Calibri" panose="020F0502020204030204" pitchFamily="34" charset="0"/>
              </a:rPr>
              <a:t>Merttens</a:t>
            </a:r>
            <a:r>
              <a:rPr lang="en-US" sz="1800" dirty="0">
                <a:latin typeface="Calibri" panose="020F0502020204030204" pitchFamily="34" charset="0"/>
                <a:cs typeface="Calibri" panose="020F0502020204030204" pitchFamily="34" charset="0"/>
              </a:rPr>
              <a:t> in 1894.  Macaulay used the room at the base of what would have been the </a:t>
            </a:r>
            <a:r>
              <a:rPr lang="en-US" sz="1800" dirty="0" smtClean="0">
                <a:latin typeface="Calibri" panose="020F0502020204030204" pitchFamily="34" charset="0"/>
                <a:cs typeface="Calibri" panose="020F0502020204030204" pitchFamily="34" charset="0"/>
              </a:rPr>
              <a:t>tower</a:t>
            </a:r>
            <a:r>
              <a:rPr lang="en-US" sz="1800" dirty="0">
                <a:latin typeface="Calibri" panose="020F0502020204030204" pitchFamily="34" charset="0"/>
                <a:cs typeface="Calibri" panose="020F0502020204030204" pitchFamily="34" charset="0"/>
              </a:rPr>
              <a:t>. From there he could see who was coming to visit the Temple and easily escape through the window if he did not want to part of the household for a while.</a:t>
            </a: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endParaRPr lang="en-GB" sz="1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32656"/>
            <a:ext cx="5674755" cy="3609180"/>
          </a:xfrm>
          <a:prstGeom prst="rect">
            <a:avLst/>
          </a:prstGeom>
        </p:spPr>
      </p:pic>
    </p:spTree>
    <p:extLst>
      <p:ext uri="{BB962C8B-B14F-4D97-AF65-F5344CB8AC3E}">
        <p14:creationId xmlns:p14="http://schemas.microsoft.com/office/powerpoint/2010/main" val="290237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5013176"/>
            <a:ext cx="6732240" cy="1143000"/>
          </a:xfrm>
        </p:spPr>
        <p:txBody>
          <a:bodyPr>
            <a:noAutofit/>
          </a:bodyPr>
          <a:lstStyle/>
          <a:p>
            <a:pPr algn="l"/>
            <a:r>
              <a:rPr lang="en-GB" sz="1800" dirty="0" smtClean="0">
                <a:latin typeface="Calibri" panose="020F0502020204030204" pitchFamily="34" charset="0"/>
                <a:cs typeface="Calibri" panose="020F0502020204030204" pitchFamily="34" charset="0"/>
              </a:rPr>
              <a:t>Acclivity</a:t>
            </a:r>
            <a:br>
              <a:rPr lang="en-GB" sz="1800" dirty="0" smtClean="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modern photograph along the line of the old carriage route through the banked section</a:t>
            </a:r>
            <a:r>
              <a:rPr lang="en-US" sz="1800" dirty="0" smtClean="0">
                <a:latin typeface="Calibri" panose="020F0502020204030204" pitchFamily="34" charset="0"/>
                <a:cs typeface="Calibri" panose="020F0502020204030204" pitchFamily="34" charset="0"/>
              </a:rPr>
              <a:t>… the </a:t>
            </a:r>
            <a:r>
              <a:rPr lang="en-US" sz="1800" dirty="0">
                <a:latin typeface="Calibri" panose="020F0502020204030204" pitchFamily="34" charset="0"/>
                <a:cs typeface="Calibri" panose="020F0502020204030204" pitchFamily="34" charset="0"/>
              </a:rPr>
              <a:t>acclivity of Trevelyan’s account. Looking east.</a:t>
            </a: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32656"/>
            <a:ext cx="6732240" cy="4582732"/>
          </a:xfrm>
          <a:prstGeom prst="rect">
            <a:avLst/>
          </a:prstGeom>
        </p:spPr>
      </p:pic>
    </p:spTree>
    <p:extLst>
      <p:ext uri="{BB962C8B-B14F-4D97-AF65-F5344CB8AC3E}">
        <p14:creationId xmlns:p14="http://schemas.microsoft.com/office/powerpoint/2010/main" val="8939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5013176"/>
            <a:ext cx="8229600" cy="1143000"/>
          </a:xfrm>
        </p:spPr>
        <p:txBody>
          <a:bodyPr>
            <a:noAutofit/>
          </a:bodyPr>
          <a:lstStyle/>
          <a:p>
            <a:pPr algn="l"/>
            <a:r>
              <a:rPr lang="en-GB" sz="1800" dirty="0" smtClean="0">
                <a:latin typeface="Calibri" panose="020F0502020204030204" pitchFamily="34" charset="0"/>
                <a:cs typeface="Calibri" panose="020F0502020204030204" pitchFamily="34" charset="0"/>
              </a:rPr>
              <a:t>Plate 1 ground floor</a:t>
            </a:r>
            <a:br>
              <a:rPr lang="en-GB" sz="1800" dirty="0" smtClean="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rendering of the layout of the Babington-era Temple as recorded in the 1921 Study by the Leicester Archaeological &amp; Historical Society.</a:t>
            </a: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04664"/>
            <a:ext cx="8028384" cy="4198845"/>
          </a:xfrm>
          <a:prstGeom prst="rect">
            <a:avLst/>
          </a:prstGeom>
        </p:spPr>
      </p:pic>
    </p:spTree>
    <p:extLst>
      <p:ext uri="{BB962C8B-B14F-4D97-AF65-F5344CB8AC3E}">
        <p14:creationId xmlns:p14="http://schemas.microsoft.com/office/powerpoint/2010/main" val="8939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3688" y="5013176"/>
            <a:ext cx="6933456" cy="1143000"/>
          </a:xfrm>
        </p:spPr>
        <p:txBody>
          <a:bodyPr>
            <a:normAutofit/>
          </a:bodyPr>
          <a:lstStyle/>
          <a:p>
            <a:pPr algn="l"/>
            <a:r>
              <a:rPr lang="en-GB" sz="1800" dirty="0" smtClean="0">
                <a:latin typeface="Calibri" panose="020F0502020204030204" pitchFamily="34" charset="0"/>
                <a:cs typeface="Calibri" panose="020F0502020204030204" pitchFamily="34" charset="0"/>
              </a:rPr>
              <a:t>Pre-1895 </a:t>
            </a:r>
            <a:r>
              <a:rPr lang="en-US" sz="1800" dirty="0">
                <a:latin typeface="Calibri" panose="020F0502020204030204" pitchFamily="34" charset="0"/>
                <a:cs typeface="Calibri" panose="020F0502020204030204" pitchFamily="34" charset="0"/>
              </a:rPr>
              <a:t>Macaulay </a:t>
            </a:r>
            <a:r>
              <a:rPr lang="en-US" sz="1800" dirty="0" err="1">
                <a:latin typeface="Calibri" panose="020F0502020204030204" pitchFamily="34" charset="0"/>
                <a:cs typeface="Calibri" panose="020F0502020204030204" pitchFamily="34" charset="0"/>
              </a:rPr>
              <a:t>Birthroom</a:t>
            </a:r>
            <a:r>
              <a:rPr lang="en-GB" sz="1800" dirty="0" smtClean="0">
                <a:latin typeface="Calibri" panose="020F0502020204030204" pitchFamily="34" charset="0"/>
                <a:cs typeface="Calibri" panose="020F0502020204030204" pitchFamily="34" charset="0"/>
              </a:rPr>
              <a:t/>
            </a:r>
            <a:br>
              <a:rPr lang="en-GB" sz="1800" dirty="0" smtClean="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pre 1895 image of the upstairs corner room where TBM was born.</a:t>
            </a: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692696"/>
            <a:ext cx="3781443" cy="3837053"/>
          </a:xfrm>
          <a:prstGeom prst="rect">
            <a:avLst/>
          </a:prstGeom>
        </p:spPr>
      </p:pic>
    </p:spTree>
    <p:extLst>
      <p:ext uri="{BB962C8B-B14F-4D97-AF65-F5344CB8AC3E}">
        <p14:creationId xmlns:p14="http://schemas.microsoft.com/office/powerpoint/2010/main" val="8939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4365104"/>
            <a:ext cx="8229600" cy="1143000"/>
          </a:xfrm>
        </p:spPr>
        <p:txBody>
          <a:bodyPr>
            <a:noAutofit/>
          </a:bodyPr>
          <a:lstStyle/>
          <a:p>
            <a:pPr algn="l"/>
            <a:r>
              <a:rPr lang="en-GB" sz="1800" dirty="0" smtClean="0">
                <a:latin typeface="Calibri" panose="020F0502020204030204" pitchFamily="34" charset="0"/>
                <a:cs typeface="Calibri" panose="020F0502020204030204" pitchFamily="34" charset="0"/>
              </a:rPr>
              <a:t>TBM’s study</a:t>
            </a:r>
            <a:br>
              <a:rPr lang="en-GB" sz="1800" dirty="0" smtClean="0">
                <a:latin typeface="Calibri" panose="020F0502020204030204" pitchFamily="34" charset="0"/>
                <a:cs typeface="Calibri" panose="020F0502020204030204" pitchFamily="34" charset="0"/>
              </a:rPr>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 cropped image from the 1921 study’s Plate 1 showing the room used by TBM as a study. He would never of course have used it at the stage when he was a Baron.</a:t>
            </a:r>
            <a:endParaRPr lang="en-GB" sz="18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595" y="332656"/>
            <a:ext cx="4096092" cy="3393212"/>
          </a:xfrm>
          <a:prstGeom prst="rect">
            <a:avLst/>
          </a:prstGeom>
        </p:spPr>
      </p:pic>
    </p:spTree>
    <p:extLst>
      <p:ext uri="{BB962C8B-B14F-4D97-AF65-F5344CB8AC3E}">
        <p14:creationId xmlns:p14="http://schemas.microsoft.com/office/powerpoint/2010/main" val="8939834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TotalTime>
  <Words>24</Words>
  <Application>Microsoft Office PowerPoint</Application>
  <PresentationFormat>On-screen Show (4:3)</PresentationFormat>
  <Paragraphs>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Default Theme</vt:lpstr>
      <vt:lpstr>Images of Rothley Court</vt:lpstr>
      <vt:lpstr>1250 temple  Artists’ impression of the likely combination of structures erected by the Templars after 1231, featuring a tower between hall and chapel. </vt:lpstr>
      <vt:lpstr>Pre 1894 Macaulay Study  The chapel end of the mansion as it was before the re-ordering by Frederick Merttens in 1894.  Macaulay used the room at the base of what would have been the tower. From there he could see who was coming to visit the Temple and easily escape through the window if he did not want to part of the household for a while. </vt:lpstr>
      <vt:lpstr>Acclivity  A modern photograph along the line of the old carriage route through the banked section… the acclivity of Trevelyan’s account. Looking east.</vt:lpstr>
      <vt:lpstr>Plate 1 ground floor  A rendering of the layout of the Babington-era Temple as recorded in the 1921 Study by the Leicester Archaeological &amp; Historical Society.</vt:lpstr>
      <vt:lpstr>Pre-1895 Macaulay Birthroom  A pre 1895 image of the upstairs corner room where TBM was born.</vt:lpstr>
      <vt:lpstr>TBM’s study  A cropped image from the 1921 study’s Plate 1 showing the room used by TBM as a study. He would never of course have used it at the stage when he was a Baron.</vt:lpstr>
    </vt:vector>
  </TitlesOfParts>
  <Company>Loughborough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1250 temple</dc:title>
  <dc:creator>Staff/Research Student</dc:creator>
  <cp:lastModifiedBy>Alison Mott</cp:lastModifiedBy>
  <cp:revision>14</cp:revision>
  <dcterms:created xsi:type="dcterms:W3CDTF">2014-10-08T12:32:41Z</dcterms:created>
  <dcterms:modified xsi:type="dcterms:W3CDTF">2014-10-31T16:34:53Z</dcterms:modified>
</cp:coreProperties>
</file>